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Open Sauce SemiBold Bold" panose="020B0604020202020204" charset="0"/>
      <p:regular r:id="rId15"/>
    </p:embeddedFont>
    <p:embeddedFont>
      <p:font typeface="Public Sans" panose="020B0604020202020204" charset="0"/>
      <p:regular r:id="rId16"/>
    </p:embeddedFont>
    <p:embeddedFont>
      <p:font typeface="Public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15C7FB-0234-48C3-B025-A2ADEFBF391E}" v="4" dt="2025-08-03T06:35:44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qas Hameed" userId="03bcdb93635ed173" providerId="Windows Live" clId="Web-{C015C7FB-0234-48C3-B025-A2ADEFBF391E}"/>
    <pc:docChg chg="delSld modSld">
      <pc:chgData name="Waqas Hameed" userId="03bcdb93635ed173" providerId="Windows Live" clId="Web-{C015C7FB-0234-48C3-B025-A2ADEFBF391E}" dt="2025-08-03T06:35:44.935" v="3"/>
      <pc:docMkLst>
        <pc:docMk/>
      </pc:docMkLst>
      <pc:sldChg chg="modSp">
        <pc:chgData name="Waqas Hameed" userId="03bcdb93635ed173" providerId="Windows Live" clId="Web-{C015C7FB-0234-48C3-B025-A2ADEFBF391E}" dt="2025-08-03T06:20:15.243" v="2" actId="1076"/>
        <pc:sldMkLst>
          <pc:docMk/>
          <pc:sldMk cId="0" sldId="258"/>
        </pc:sldMkLst>
        <pc:picChg chg="mod">
          <ac:chgData name="Waqas Hameed" userId="03bcdb93635ed173" providerId="Windows Live" clId="Web-{C015C7FB-0234-48C3-B025-A2ADEFBF391E}" dt="2025-08-03T06:20:15.243" v="2" actId="1076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Waqas Hameed" userId="03bcdb93635ed173" providerId="Windows Live" clId="Web-{C015C7FB-0234-48C3-B025-A2ADEFBF391E}" dt="2025-08-03T06:20:11.867" v="1" actId="1076"/>
          <ac:picMkLst>
            <pc:docMk/>
            <pc:sldMk cId="0" sldId="258"/>
            <ac:picMk id="6" creationId="{00000000-0000-0000-0000-000000000000}"/>
          </ac:picMkLst>
        </pc:picChg>
      </pc:sldChg>
      <pc:sldChg chg="del">
        <pc:chgData name="Waqas Hameed" userId="03bcdb93635ed173" providerId="Windows Live" clId="Web-{C015C7FB-0234-48C3-B025-A2ADEFBF391E}" dt="2025-08-03T06:35:44.935" v="3"/>
        <pc:sldMkLst>
          <pc:docMk/>
          <pc:sldMk cId="0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svg"/><Relationship Id="rId7" Type="http://schemas.openxmlformats.org/officeDocument/2006/relationships/image" Target="../media/image2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23031" y="2783015"/>
            <a:ext cx="9441939" cy="47209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72354" y="4237990"/>
            <a:ext cx="14543292" cy="169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>
                <a:solidFill>
                  <a:srgbClr val="76FFFF"/>
                </a:solidFill>
                <a:latin typeface="Public Sans Bold"/>
              </a:rPr>
              <a:t>Drumroll please...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C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0404" y="4458335"/>
            <a:ext cx="12087193" cy="147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0400">
                <a:solidFill>
                  <a:srgbClr val="00233D"/>
                </a:solidFill>
                <a:latin typeface="Open Sauce SemiBold Bold"/>
              </a:rPr>
              <a:t>What's Next?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 flipV="1">
            <a:off x="10604762" y="5143500"/>
            <a:ext cx="10287000" cy="51247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 flipV="1">
            <a:off x="10604762" y="0"/>
            <a:ext cx="10287000" cy="51247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6877" y="3892233"/>
            <a:ext cx="13584767" cy="259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US" sz="11199" spc="223">
                <a:solidFill>
                  <a:srgbClr val="9AF1F4"/>
                </a:solidFill>
                <a:latin typeface="Public Sans Bold"/>
              </a:rPr>
              <a:t>Thank you!</a:t>
            </a:r>
          </a:p>
          <a:p>
            <a:pPr>
              <a:lnSpc>
                <a:spcPts val="8029"/>
              </a:lnSpc>
            </a:pPr>
            <a:r>
              <a:rPr lang="en-US" sz="7299" spc="145">
                <a:solidFill>
                  <a:srgbClr val="FFFFFF"/>
                </a:solidFill>
                <a:latin typeface="Public Sans Bold"/>
              </a:rPr>
              <a:t>           Questions?</a:t>
            </a:r>
            <a:r>
              <a:rPr lang="en-US" sz="7299" spc="145">
                <a:solidFill>
                  <a:srgbClr val="9AF1F4"/>
                </a:solidFill>
                <a:latin typeface="Public Sans"/>
              </a:rPr>
              <a:t>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26678" y="9258300"/>
            <a:ext cx="632622" cy="29330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645035"/>
            <a:ext cx="618225" cy="61822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AF1F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503987" y="0"/>
            <a:ext cx="4755313" cy="27164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6678" y="9258300"/>
            <a:ext cx="632622" cy="2933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65271" y="1546469"/>
            <a:ext cx="6094940" cy="108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80"/>
              </a:lnSpc>
              <a:spcBef>
                <a:spcPct val="0"/>
              </a:spcBef>
            </a:pPr>
            <a:r>
              <a:rPr lang="en-US" sz="7980">
                <a:solidFill>
                  <a:srgbClr val="FFFFFF"/>
                </a:solidFill>
                <a:latin typeface="Public Sans Bold"/>
              </a:rPr>
              <a:t>Sources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5271" y="4570730"/>
            <a:ext cx="14551850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</a:rPr>
              <a:t>https://ourworldindata.org/co2-and-other-greenhouse-gas-emissions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5271" y="3610886"/>
            <a:ext cx="13784517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ublic Sans"/>
              </a:rPr>
              <a:t>https://youtu.be/fTOQ4sZJBKs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9017" y="4516719"/>
            <a:ext cx="10269966" cy="124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720"/>
              </a:lnSpc>
            </a:pPr>
            <a:r>
              <a:rPr lang="en-US" sz="8100" spc="-243">
                <a:solidFill>
                  <a:srgbClr val="FFFFFF"/>
                </a:solidFill>
                <a:latin typeface="Public Sans"/>
              </a:rPr>
              <a:t>Your data. </a:t>
            </a:r>
            <a:r>
              <a:rPr lang="en-US" sz="8100" spc="-243">
                <a:solidFill>
                  <a:srgbClr val="9AF1F4"/>
                </a:solidFill>
                <a:latin typeface="Public Sans"/>
              </a:rPr>
              <a:t>Understood.</a:t>
            </a:r>
            <a:r>
              <a:rPr lang="en-US" sz="8100" spc="-243">
                <a:solidFill>
                  <a:srgbClr val="FFFFFF"/>
                </a:solidFill>
                <a:latin typeface="Public Sans Bold"/>
              </a:rPr>
              <a:t>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9616792" y="121271"/>
            <a:ext cx="8670654" cy="43195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75189" y="3246158"/>
            <a:ext cx="11681466" cy="241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6"/>
              </a:lnSpc>
            </a:pPr>
            <a:r>
              <a:rPr lang="en-US" sz="7169" spc="186">
                <a:solidFill>
                  <a:srgbClr val="76FFFF"/>
                </a:solidFill>
                <a:latin typeface="Public Sans Bold"/>
              </a:rPr>
              <a:t>Canadian Greenhouse Gas Emissions Reporting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26678" y="9258300"/>
            <a:ext cx="632622" cy="2933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t="6236" b="6236"/>
          <a:stretch>
            <a:fillRect/>
          </a:stretch>
        </p:blipFill>
        <p:spPr>
          <a:xfrm>
            <a:off x="13684313" y="644338"/>
            <a:ext cx="3574987" cy="178749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36000"/>
          </a:blip>
          <a:srcRect/>
          <a:stretch>
            <a:fillRect/>
          </a:stretch>
        </p:blipFill>
        <p:spPr>
          <a:xfrm>
            <a:off x="794522" y="448395"/>
            <a:ext cx="16463813" cy="94049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75189" y="6558083"/>
            <a:ext cx="12896617" cy="63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6"/>
              </a:lnSpc>
            </a:pPr>
            <a:r>
              <a:rPr lang="en-US" sz="4469" spc="44">
                <a:solidFill>
                  <a:srgbClr val="FFFFFF"/>
                </a:solidFill>
                <a:latin typeface="Public Sans"/>
              </a:rPr>
              <a:t>Analysis of Federal &amp; City of Calgary Datasets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</a:blip>
          <a:srcRect l="21417" t="4277" r="11083"/>
          <a:stretch>
            <a:fillRect/>
          </a:stretch>
        </p:blipFill>
        <p:spPr>
          <a:xfrm>
            <a:off x="15037941" y="-490033"/>
            <a:ext cx="3957629" cy="56335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 t="11140"/>
          <a:stretch>
            <a:fillRect/>
          </a:stretch>
        </p:blipFill>
        <p:spPr>
          <a:xfrm>
            <a:off x="11783062" y="0"/>
            <a:ext cx="3254879" cy="51418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9000"/>
          </a:blip>
          <a:srcRect l="40534" r="12149"/>
          <a:stretch>
            <a:fillRect/>
          </a:stretch>
        </p:blipFill>
        <p:spPr>
          <a:xfrm>
            <a:off x="8531931" y="0"/>
            <a:ext cx="3251131" cy="51418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3000"/>
          </a:blip>
          <a:srcRect l="19347" t="8958" r="23125"/>
          <a:stretch>
            <a:fillRect/>
          </a:stretch>
        </p:blipFill>
        <p:spPr>
          <a:xfrm>
            <a:off x="15037941" y="5143500"/>
            <a:ext cx="325005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9000"/>
          </a:blip>
          <a:srcRect l="18580" t="12858" r="21902"/>
          <a:stretch>
            <a:fillRect/>
          </a:stretch>
        </p:blipFill>
        <p:spPr>
          <a:xfrm>
            <a:off x="11783062" y="5143500"/>
            <a:ext cx="3254879" cy="52297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8000"/>
          </a:blip>
          <a:srcRect b="10979"/>
          <a:stretch>
            <a:fillRect/>
          </a:stretch>
        </p:blipFill>
        <p:spPr>
          <a:xfrm>
            <a:off x="8531931" y="5141804"/>
            <a:ext cx="3251131" cy="514519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141749"/>
            <a:ext cx="5301668" cy="207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12"/>
              </a:lnSpc>
            </a:pPr>
            <a:r>
              <a:rPr lang="en-US" sz="8012">
                <a:solidFill>
                  <a:srgbClr val="76FFFF"/>
                </a:solidFill>
                <a:latin typeface="Public Sans Bold"/>
              </a:rPr>
              <a:t>Meet </a:t>
            </a:r>
          </a:p>
          <a:p>
            <a:pPr marL="0" lvl="0" indent="0" algn="l">
              <a:lnSpc>
                <a:spcPts val="8012"/>
              </a:lnSpc>
              <a:spcBef>
                <a:spcPct val="0"/>
              </a:spcBef>
            </a:pPr>
            <a:r>
              <a:rPr lang="en-US" sz="8012">
                <a:solidFill>
                  <a:srgbClr val="76FFFF"/>
                </a:solidFill>
                <a:latin typeface="Public Sans Bold"/>
              </a:rPr>
              <a:t>the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0225" y="4124548"/>
            <a:ext cx="3254878" cy="726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5"/>
              </a:lnSpc>
            </a:pPr>
            <a:r>
              <a:rPr lang="en-US" sz="4403" spc="57" dirty="0">
                <a:solidFill>
                  <a:srgbClr val="FFFFFF"/>
                </a:solidFill>
                <a:latin typeface="Public Sans"/>
              </a:rPr>
              <a:t>ELIZABETH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00779" y="4124548"/>
            <a:ext cx="2468646" cy="738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5"/>
              </a:lnSpc>
            </a:pPr>
            <a:r>
              <a:rPr lang="en-US" sz="4503" spc="58" dirty="0">
                <a:solidFill>
                  <a:srgbClr val="FFFFFF"/>
                </a:solidFill>
                <a:latin typeface="Public Sans"/>
              </a:rPr>
              <a:t>FAHAD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45155" y="9231643"/>
            <a:ext cx="2224683" cy="780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5"/>
              </a:lnSpc>
            </a:pPr>
            <a:r>
              <a:rPr lang="en-US" sz="4503" spc="85" dirty="0">
                <a:solidFill>
                  <a:srgbClr val="FFFFFF"/>
                </a:solidFill>
                <a:latin typeface="Public Sans"/>
              </a:rPr>
              <a:t>WAQAS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73810" y="9163050"/>
            <a:ext cx="2214982" cy="738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5"/>
              </a:lnSpc>
            </a:pPr>
            <a:r>
              <a:rPr lang="en-US" sz="4503" spc="85" dirty="0">
                <a:solidFill>
                  <a:srgbClr val="FFFFFF"/>
                </a:solidFill>
                <a:latin typeface="Public Sans"/>
              </a:rPr>
              <a:t>AHMED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49600" y="9231643"/>
            <a:ext cx="1741553" cy="738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5"/>
              </a:lnSpc>
            </a:pPr>
            <a:r>
              <a:rPr lang="en-US" sz="4503" spc="85" dirty="0">
                <a:solidFill>
                  <a:srgbClr val="FFFFFF"/>
                </a:solidFill>
                <a:latin typeface="Public Sans"/>
              </a:rPr>
              <a:t>MINA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45155" y="4124548"/>
            <a:ext cx="1922563" cy="738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5"/>
              </a:lnSpc>
            </a:pPr>
            <a:r>
              <a:rPr lang="en-US" sz="4503" spc="85" dirty="0">
                <a:solidFill>
                  <a:srgbClr val="FFFFFF"/>
                </a:solidFill>
                <a:latin typeface="Public Sans"/>
              </a:rPr>
              <a:t>HOPE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104511"/>
            <a:ext cx="5686982" cy="99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5"/>
              </a:lnSpc>
            </a:pPr>
            <a:r>
              <a:rPr lang="en-US" sz="2861" spc="111">
                <a:solidFill>
                  <a:srgbClr val="FFFFFF"/>
                </a:solidFill>
                <a:latin typeface="Public Sans"/>
              </a:rPr>
              <a:t>Now accepting practicum positions ...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83805" y="1028700"/>
            <a:ext cx="8082833" cy="697865"/>
            <a:chOff x="0" y="0"/>
            <a:chExt cx="10777111" cy="930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l="l" t="t" r="r" b="b"/>
                <a:pathLst>
                  <a:path w="9324080" h="3595496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89742" y="175260"/>
              <a:ext cx="163351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141414"/>
                  </a:solidFill>
                  <a:latin typeface="Public Sans Bold"/>
                </a:rPr>
                <a:t>Part 1: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2891241" y="458714"/>
              <a:ext cx="1338103" cy="13059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707584" y="115782"/>
              <a:ext cx="6069527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41414"/>
                  </a:solidFill>
                  <a:latin typeface="Public Sans"/>
                </a:rPr>
                <a:t>Project Scope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83805" y="2441888"/>
            <a:ext cx="8082833" cy="697865"/>
            <a:chOff x="0" y="0"/>
            <a:chExt cx="10777111" cy="93048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l="l" t="t" r="r" b="b"/>
                <a:pathLst>
                  <a:path w="9324080" h="3595496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389742" y="175260"/>
              <a:ext cx="163351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141414"/>
                  </a:solidFill>
                  <a:latin typeface="Public Sans Bold"/>
                </a:rPr>
                <a:t>Part 2: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891241" y="458714"/>
              <a:ext cx="1338103" cy="13059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4707584" y="115782"/>
              <a:ext cx="6069527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41414"/>
                  </a:solidFill>
                  <a:latin typeface="Public Sans"/>
                </a:rPr>
                <a:t>Business Problem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83805" y="3875090"/>
            <a:ext cx="8082833" cy="697865"/>
            <a:chOff x="0" y="0"/>
            <a:chExt cx="10777111" cy="93048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l="l" t="t" r="r" b="b"/>
                <a:pathLst>
                  <a:path w="9324080" h="3595496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389742" y="175260"/>
              <a:ext cx="163351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141414"/>
                  </a:solidFill>
                  <a:latin typeface="Public Sans Bold"/>
                </a:rPr>
                <a:t>Part 3: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2891241" y="458714"/>
              <a:ext cx="1338103" cy="13059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4707584" y="115782"/>
              <a:ext cx="6069527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41414"/>
                  </a:solidFill>
                  <a:latin typeface="Public Sans"/>
                </a:rPr>
                <a:t>Goals &amp; Process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83805" y="5268264"/>
            <a:ext cx="8082833" cy="697865"/>
            <a:chOff x="0" y="0"/>
            <a:chExt cx="10777111" cy="93048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l="l" t="t" r="r" b="b"/>
                <a:pathLst>
                  <a:path w="9324080" h="3595496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389742" y="175260"/>
              <a:ext cx="163351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141414"/>
                  </a:solidFill>
                  <a:latin typeface="Public Sans Bold"/>
                </a:rPr>
                <a:t>Part 4:</a:t>
              </a:r>
            </a:p>
          </p:txBody>
        </p:sp>
        <p:sp>
          <p:nvSpPr>
            <p:cNvPr id="24" name="AutoShape 24"/>
            <p:cNvSpPr/>
            <p:nvPr/>
          </p:nvSpPr>
          <p:spPr>
            <a:xfrm>
              <a:off x="2891241" y="458714"/>
              <a:ext cx="1338103" cy="13059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4707584" y="115782"/>
              <a:ext cx="6069527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41414"/>
                  </a:solidFill>
                  <a:latin typeface="Public Sans"/>
                </a:rPr>
                <a:t>Solution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83805" y="6515100"/>
            <a:ext cx="8082833" cy="697865"/>
            <a:chOff x="0" y="0"/>
            <a:chExt cx="10777111" cy="930487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l="l" t="t" r="r" b="b"/>
                <a:pathLst>
                  <a:path w="9324080" h="3595496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389742" y="175260"/>
              <a:ext cx="1633517" cy="544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141414"/>
                  </a:solidFill>
                  <a:latin typeface="Public Sans Bold"/>
                </a:rPr>
                <a:t>Part 5:</a:t>
              </a:r>
            </a:p>
          </p:txBody>
        </p:sp>
        <p:sp>
          <p:nvSpPr>
            <p:cNvPr id="30" name="AutoShape 30"/>
            <p:cNvSpPr/>
            <p:nvPr/>
          </p:nvSpPr>
          <p:spPr>
            <a:xfrm>
              <a:off x="2891241" y="458714"/>
              <a:ext cx="1338103" cy="13059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4707584" y="115782"/>
              <a:ext cx="6069527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41414"/>
                  </a:solidFill>
                  <a:latin typeface="Public Sans"/>
                </a:rPr>
                <a:t>Demonstration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683805" y="7928288"/>
            <a:ext cx="8082833" cy="697865"/>
            <a:chOff x="0" y="0"/>
            <a:chExt cx="10777111" cy="930487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l="l" t="t" r="r" b="b"/>
                <a:pathLst>
                  <a:path w="9324080" h="3595496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389742" y="175260"/>
              <a:ext cx="1633517" cy="544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141414"/>
                  </a:solidFill>
                  <a:latin typeface="Public Sans Bold"/>
                </a:rPr>
                <a:t>Part 6:</a:t>
              </a:r>
            </a:p>
          </p:txBody>
        </p:sp>
        <p:sp>
          <p:nvSpPr>
            <p:cNvPr id="36" name="AutoShape 36"/>
            <p:cNvSpPr/>
            <p:nvPr/>
          </p:nvSpPr>
          <p:spPr>
            <a:xfrm>
              <a:off x="2891241" y="458714"/>
              <a:ext cx="1338103" cy="13059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4707584" y="115782"/>
              <a:ext cx="6069527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41414"/>
                  </a:solidFill>
                  <a:latin typeface="Public Sans"/>
                </a:rPr>
                <a:t>Summary &amp; Next Steps</a:t>
              </a:r>
            </a:p>
          </p:txBody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 rot="-586048">
            <a:off x="15509575" y="1234259"/>
            <a:ext cx="685237" cy="685234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9323" b="-68454"/>
              </a:stretch>
            </a:blip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5667565" y="5454893"/>
            <a:ext cx="1160811" cy="1160807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83000"/>
              </a:blip>
              <a:stretch>
                <a:fillRect t="-188" b="-188"/>
              </a:stretch>
            </a:blip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6589567" y="7928288"/>
            <a:ext cx="942027" cy="942023"/>
            <a:chOff x="0" y="0"/>
            <a:chExt cx="6350000" cy="63499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alphaModFix amt="86000"/>
              </a:blip>
              <a:stretch>
                <a:fillRect/>
              </a:stretch>
            </a:blip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7060004" y="6515100"/>
            <a:ext cx="943179" cy="943175"/>
            <a:chOff x="0" y="0"/>
            <a:chExt cx="6350000" cy="63499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b="-77778"/>
              </a:stretch>
            </a:blip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15545277" y="6968614"/>
            <a:ext cx="959678" cy="959674"/>
            <a:chOff x="0" y="0"/>
            <a:chExt cx="6350000" cy="634997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4869" b="-4869"/>
              </a:stretch>
            </a:blipFill>
          </p:spPr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 rot="-189172">
            <a:off x="15804583" y="3893332"/>
            <a:ext cx="682129" cy="682126"/>
            <a:chOff x="0" y="0"/>
            <a:chExt cx="6350000" cy="634997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1" b="-41"/>
              </a:stretch>
            </a:blipFill>
          </p:spPr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 rot="-133534">
            <a:off x="14269630" y="5130664"/>
            <a:ext cx="648460" cy="648457"/>
            <a:chOff x="0" y="0"/>
            <a:chExt cx="6350000" cy="63499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41" b="-41"/>
              </a:stretch>
            </a:blip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 rot="168544">
            <a:off x="16165333" y="2525766"/>
            <a:ext cx="823547" cy="823544"/>
            <a:chOff x="0" y="0"/>
            <a:chExt cx="6350000" cy="634997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4699" b="-63079"/>
              </a:stretch>
            </a:blipFill>
          </p:spPr>
        </p:sp>
      </p:grpSp>
      <p:sp>
        <p:nvSpPr>
          <p:cNvPr id="54" name="TextBox 54"/>
          <p:cNvSpPr txBox="1"/>
          <p:nvPr/>
        </p:nvSpPr>
        <p:spPr>
          <a:xfrm>
            <a:off x="1028700" y="2155510"/>
            <a:ext cx="5232677" cy="241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80"/>
              </a:lnSpc>
            </a:pPr>
            <a:r>
              <a:rPr lang="en-US" sz="7900" spc="-237">
                <a:solidFill>
                  <a:srgbClr val="026989"/>
                </a:solidFill>
                <a:latin typeface="Public Sans Bold"/>
              </a:rPr>
              <a:t>Our Agenda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5950" y="0"/>
            <a:ext cx="8782050" cy="10287000"/>
            <a:chOff x="0" y="0"/>
            <a:chExt cx="117094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271" r="24077"/>
            <a:stretch>
              <a:fillRect/>
            </a:stretch>
          </p:blipFill>
          <p:spPr>
            <a:xfrm>
              <a:off x="0" y="0"/>
              <a:ext cx="117094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38250" y="3942358"/>
            <a:ext cx="7014097" cy="2031722"/>
            <a:chOff x="0" y="0"/>
            <a:chExt cx="9352129" cy="2708963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9352129" cy="1491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99">
                  <a:solidFill>
                    <a:srgbClr val="3AA0AB"/>
                  </a:solidFill>
                  <a:latin typeface="Public Sans Bold"/>
                </a:rPr>
                <a:t>Project Scope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20741"/>
              <a:ext cx="9352129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Public Sans"/>
                </a:rPr>
                <a:t>Let's just say the scope crept.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6678" y="9258300"/>
            <a:ext cx="632622" cy="2933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55845" y="2610956"/>
            <a:ext cx="1197837" cy="11978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906204" y="4644533"/>
            <a:ext cx="1569096" cy="14612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55845" y="6881144"/>
            <a:ext cx="1269813" cy="12698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744306"/>
            <a:ext cx="6094940" cy="20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80"/>
              </a:lnSpc>
              <a:spcBef>
                <a:spcPct val="0"/>
              </a:spcBef>
            </a:pPr>
            <a:r>
              <a:rPr lang="en-US" sz="7980">
                <a:solidFill>
                  <a:srgbClr val="FFFFFF"/>
                </a:solidFill>
                <a:latin typeface="Public Sans Bold"/>
              </a:rPr>
              <a:t>Business Problem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37557" y="6957157"/>
            <a:ext cx="567956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Public Sans"/>
              </a:rPr>
              <a:t>Carbon tax is here to stay and will increase each year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7557" y="2534756"/>
            <a:ext cx="506042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Public Sans"/>
              </a:rPr>
              <a:t>Greenhouse gas emissions are on the rise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7557" y="4789673"/>
            <a:ext cx="491223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Public Sans"/>
              </a:rPr>
              <a:t>Canada's commitment to the Paris Agreement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72859" y="4439285"/>
            <a:ext cx="10342282" cy="149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0400">
                <a:solidFill>
                  <a:srgbClr val="76FFFF"/>
                </a:solidFill>
                <a:latin typeface="Public Sans"/>
              </a:rPr>
              <a:t>Strategic Goals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6678" y="9258300"/>
            <a:ext cx="632622" cy="29330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0" y="954147"/>
            <a:ext cx="13477339" cy="9052241"/>
            <a:chOff x="0" y="0"/>
            <a:chExt cx="17969785" cy="1206965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41952"/>
            <a:stretch>
              <a:fillRect/>
            </a:stretch>
          </p:blipFill>
          <p:spPr>
            <a:xfrm>
              <a:off x="2131199" y="10312400"/>
              <a:ext cx="15327875" cy="1757255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7969785" cy="109728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046237" y="1494019"/>
            <a:ext cx="7251288" cy="6323693"/>
            <a:chOff x="0" y="0"/>
            <a:chExt cx="9668384" cy="843159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736" t="1339" r="35057" b="1279"/>
            <a:stretch>
              <a:fillRect/>
            </a:stretch>
          </p:blipFill>
          <p:spPr>
            <a:xfrm>
              <a:off x="0" y="0"/>
              <a:ext cx="9668384" cy="843159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28700" y="645035"/>
            <a:ext cx="618225" cy="61822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AF1F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5765482"/>
            <a:ext cx="8115300" cy="296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Public Sans"/>
              </a:rPr>
              <a:t>TenFour Analytics has transformed a large amount of lifeless, untidy flat-file-and-tabular-data into an interactive report and dynamic visualizations to empower users make better data-driven decisions. </a:t>
            </a:r>
          </a:p>
          <a:p>
            <a:pPr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Public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2192337"/>
            <a:ext cx="5889000" cy="275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22"/>
              </a:lnSpc>
              <a:spcBef>
                <a:spcPct val="0"/>
              </a:spcBef>
            </a:pPr>
            <a:r>
              <a:rPr lang="en-US" sz="10522">
                <a:solidFill>
                  <a:srgbClr val="9AF1F4"/>
                </a:solidFill>
                <a:latin typeface="Public Sans Bold"/>
              </a:rPr>
              <a:t>Our Solution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234</Words>
  <Application>Microsoft Office PowerPoint</Application>
  <PresentationFormat>Custom</PresentationFormat>
  <Paragraphs>47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Greenhouse Gas Dashboard</dc:title>
  <cp:lastModifiedBy>Waqas Khan</cp:lastModifiedBy>
  <cp:revision>6</cp:revision>
  <dcterms:created xsi:type="dcterms:W3CDTF">2006-08-16T00:00:00Z</dcterms:created>
  <dcterms:modified xsi:type="dcterms:W3CDTF">2025-08-03T06:35:45Z</dcterms:modified>
  <dc:identifier>DAEc-w77h9c</dc:identifier>
</cp:coreProperties>
</file>